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88" r:id="rId4"/>
    <p:sldId id="257" r:id="rId5"/>
    <p:sldId id="289" r:id="rId6"/>
    <p:sldId id="290" r:id="rId7"/>
    <p:sldId id="266" r:id="rId8"/>
    <p:sldId id="267" r:id="rId9"/>
    <p:sldId id="287" r:id="rId10"/>
    <p:sldId id="28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5B9961-4258-4E17-9CC1-97F29F36E1A9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0A43166-1256-4523-B865-3C59A450BA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arusov@mail.ru" TargetMode="External"/><Relationship Id="rId2" Type="http://schemas.openxmlformats.org/officeDocument/2006/relationships/hyperlink" Target="mailto:marusov@ukr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nder.me.gov.ua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.gov.ua/" TargetMode="External"/><Relationship Id="rId2" Type="http://schemas.openxmlformats.org/officeDocument/2006/relationships/hyperlink" Target="http://www.rada.gov.ua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tender.me.gov.ua/" TargetMode="External"/><Relationship Id="rId5" Type="http://schemas.openxmlformats.org/officeDocument/2006/relationships/hyperlink" Target="http://www.dkrs.gov.ua/" TargetMode="External"/><Relationship Id="rId4" Type="http://schemas.openxmlformats.org/officeDocument/2006/relationships/hyperlink" Target="http://www.amc.gov.u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rc.gov.ua/" TargetMode="External"/><Relationship Id="rId7" Type="http://schemas.openxmlformats.org/officeDocument/2006/relationships/hyperlink" Target="http://www.minjust.gov.ua/" TargetMode="External"/><Relationship Id="rId2" Type="http://schemas.openxmlformats.org/officeDocument/2006/relationships/hyperlink" Target="http://www.amc.gov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eyestr.court.gov.ua/" TargetMode="External"/><Relationship Id="rId5" Type="http://schemas.openxmlformats.org/officeDocument/2006/relationships/hyperlink" Target="http://www.ukrpatent.org/" TargetMode="External"/><Relationship Id="rId4" Type="http://schemas.openxmlformats.org/officeDocument/2006/relationships/hyperlink" Target="http://www.smida.gov.ua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.gov.ua/" TargetMode="External"/><Relationship Id="rId7" Type="http://schemas.openxmlformats.org/officeDocument/2006/relationships/hyperlink" Target="http://www2.diklz.gov.ua/di/www.nsf/all/mtre" TargetMode="External"/><Relationship Id="rId2" Type="http://schemas.openxmlformats.org/officeDocument/2006/relationships/hyperlink" Target="http://www.uapp.kiev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rlz.kiev.ua/" TargetMode="External"/><Relationship Id="rId5" Type="http://schemas.openxmlformats.org/officeDocument/2006/relationships/hyperlink" Target="http://www.moz.gov.ua/" TargetMode="External"/><Relationship Id="rId4" Type="http://schemas.openxmlformats.org/officeDocument/2006/relationships/hyperlink" Target="http://www.ukrstat.gov.ua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-tenders.com/" TargetMode="External"/><Relationship Id="rId2" Type="http://schemas.openxmlformats.org/officeDocument/2006/relationships/hyperlink" Target="http://www.procurement.in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.texty.org.ua/" TargetMode="External"/><Relationship Id="rId4" Type="http://schemas.openxmlformats.org/officeDocument/2006/relationships/hyperlink" Target="http://www.nashigroshi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Огляд Інтернет ресурсів щодо державних закупівель в України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14818"/>
            <a:ext cx="6851104" cy="1752600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Андрій </a:t>
            </a:r>
            <a:r>
              <a:rPr lang="uk-UA" b="1" dirty="0" err="1" smtClean="0"/>
              <a:t>Марусов</a:t>
            </a:r>
            <a:endParaRPr lang="uk-UA" b="1" dirty="0" smtClean="0"/>
          </a:p>
          <a:p>
            <a:r>
              <a:rPr lang="uk-UA" b="1" dirty="0" smtClean="0"/>
              <a:t>Голова правління </a:t>
            </a:r>
            <a:r>
              <a:rPr lang="en-US" b="1" dirty="0" smtClean="0"/>
              <a:t>Transparency International </a:t>
            </a:r>
            <a:r>
              <a:rPr lang="uk-UA" b="1" dirty="0" smtClean="0"/>
              <a:t>Україна</a:t>
            </a:r>
            <a:endParaRPr lang="en-US" b="1" dirty="0" smtClean="0"/>
          </a:p>
          <a:p>
            <a:r>
              <a:rPr lang="uk-UA" b="1" dirty="0" smtClean="0"/>
              <a:t>Експерт з державних закупівель, Центр політичних студій та аналітики</a:t>
            </a:r>
          </a:p>
          <a:p>
            <a:r>
              <a:rPr lang="uk-UA" b="1" dirty="0" smtClean="0"/>
              <a:t>Журналіст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4464496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buNone/>
            </a:pPr>
            <a:endParaRPr lang="uk-UA" b="1" dirty="0" smtClean="0">
              <a:latin typeface="Calibri" pitchFamily="34" charset="0"/>
            </a:endParaRPr>
          </a:p>
          <a:p>
            <a:pPr algn="ctr">
              <a:spcBef>
                <a:spcPts val="600"/>
              </a:spcBef>
              <a:buNone/>
            </a:pPr>
            <a:endParaRPr lang="uk-UA" b="1" dirty="0" smtClean="0">
              <a:latin typeface="Calibri" pitchFamily="34" charset="0"/>
            </a:endParaRPr>
          </a:p>
          <a:p>
            <a:pPr algn="ctr">
              <a:spcBef>
                <a:spcPts val="600"/>
              </a:spcBef>
              <a:buNone/>
            </a:pPr>
            <a:r>
              <a:rPr lang="uk-UA" b="1" dirty="0" smtClean="0">
                <a:latin typeface="Calibri" pitchFamily="34" charset="0"/>
              </a:rPr>
              <a:t>ДЯКУЮ ЗА УВАГУ!</a:t>
            </a:r>
          </a:p>
          <a:p>
            <a:pPr>
              <a:spcBef>
                <a:spcPts val="600"/>
              </a:spcBef>
              <a:buNone/>
            </a:pPr>
            <a:r>
              <a:rPr lang="uk-UA" sz="2200" dirty="0" smtClean="0">
                <a:latin typeface="Calibri" pitchFamily="34" charset="0"/>
              </a:rPr>
              <a:t>Андрій </a:t>
            </a:r>
            <a:r>
              <a:rPr lang="uk-UA" sz="2200" dirty="0" err="1" smtClean="0">
                <a:latin typeface="Calibri" pitchFamily="34" charset="0"/>
              </a:rPr>
              <a:t>Марусов</a:t>
            </a:r>
            <a:endParaRPr lang="uk-UA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uk-UA" sz="2200" dirty="0" smtClean="0">
                <a:latin typeface="Calibri" pitchFamily="34" charset="0"/>
              </a:rPr>
              <a:t>096 463 69 88</a:t>
            </a: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Calibri" pitchFamily="34" charset="0"/>
                <a:hlinkClick r:id="rId2"/>
              </a:rPr>
              <a:t>marusov@ukr.net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r>
              <a:rPr lang="en-US" sz="2200" dirty="0" smtClean="0">
                <a:latin typeface="Calibri" pitchFamily="34" charset="0"/>
                <a:hlinkClick r:id="rId3"/>
              </a:rPr>
              <a:t>marusov@mail.ru</a:t>
            </a:r>
            <a:endParaRPr lang="en-US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endParaRPr lang="uk-UA" sz="22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/>
              <a:t>Огляд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розвитку</a:t>
            </a:r>
            <a:r>
              <a:rPr lang="ru-RU" sz="3200" b="1" dirty="0" smtClean="0"/>
              <a:t> доступу до </a:t>
            </a:r>
            <a:r>
              <a:rPr lang="ru-RU" sz="3200" b="1" dirty="0" err="1" smtClean="0"/>
              <a:t>закупівельної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інформації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00034" y="1357298"/>
            <a:ext cx="835292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100" b="1" dirty="0" smtClean="0"/>
              <a:t>2000-2006: 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100" dirty="0" err="1" smtClean="0"/>
              <a:t>Офіційний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паперовий</a:t>
            </a:r>
            <a:r>
              <a:rPr lang="ru-RU" sz="2100" dirty="0" smtClean="0"/>
              <a:t> «</a:t>
            </a:r>
            <a:r>
              <a:rPr lang="ru-RU" sz="2100" dirty="0" err="1" smtClean="0"/>
              <a:t>Вісник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закупівель</a:t>
            </a:r>
            <a:r>
              <a:rPr lang="ru-RU" sz="2100" dirty="0" smtClean="0"/>
              <a:t>»</a:t>
            </a:r>
          </a:p>
          <a:p>
            <a:pPr>
              <a:spcBef>
                <a:spcPts val="1200"/>
              </a:spcBef>
            </a:pPr>
            <a:r>
              <a:rPr lang="ru-RU" sz="2100" b="1" dirty="0" smtClean="0"/>
              <a:t>2006-2008: 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100" dirty="0" err="1" smtClean="0"/>
              <a:t>Інформаційний</a:t>
            </a:r>
            <a:r>
              <a:rPr lang="ru-RU" sz="2100" dirty="0" smtClean="0"/>
              <a:t> бюллетень </a:t>
            </a:r>
            <a:r>
              <a:rPr lang="ru-RU" sz="2100" dirty="0" err="1" smtClean="0"/>
              <a:t>Тендерної</a:t>
            </a:r>
            <a:r>
              <a:rPr lang="ru-RU" sz="2100" dirty="0" smtClean="0"/>
              <a:t> </a:t>
            </a:r>
            <a:r>
              <a:rPr lang="ru-RU" sz="2100" dirty="0" err="1" smtClean="0"/>
              <a:t>палати</a:t>
            </a:r>
            <a:r>
              <a:rPr lang="ru-RU" sz="2100" dirty="0" smtClean="0"/>
              <a:t> </a:t>
            </a:r>
            <a:r>
              <a:rPr lang="ru-RU" sz="2100" dirty="0" err="1" smtClean="0"/>
              <a:t>України</a:t>
            </a:r>
            <a:r>
              <a:rPr lang="ru-RU" sz="21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err="1" smtClean="0"/>
              <a:t>Веб-портал</a:t>
            </a:r>
            <a:r>
              <a:rPr lang="ru-RU" sz="2100" dirty="0" smtClean="0"/>
              <a:t> </a:t>
            </a:r>
            <a:r>
              <a:rPr lang="ru-RU" sz="2100" dirty="0" err="1" smtClean="0"/>
              <a:t>приватної</a:t>
            </a:r>
            <a:r>
              <a:rPr lang="ru-RU" sz="2100" dirty="0" smtClean="0"/>
              <a:t> </a:t>
            </a:r>
            <a:r>
              <a:rPr lang="ru-RU" sz="2100" dirty="0" err="1" smtClean="0"/>
              <a:t>компанії</a:t>
            </a:r>
            <a:r>
              <a:rPr lang="ru-RU" sz="2100" dirty="0" smtClean="0"/>
              <a:t> «</a:t>
            </a:r>
            <a:r>
              <a:rPr lang="ru-RU" sz="2100" dirty="0" err="1" smtClean="0"/>
              <a:t>Європейське</a:t>
            </a:r>
            <a:r>
              <a:rPr lang="ru-RU" sz="2100" dirty="0" smtClean="0"/>
              <a:t> </a:t>
            </a:r>
            <a:r>
              <a:rPr lang="ru-RU" sz="2100" dirty="0" err="1" smtClean="0"/>
              <a:t>консалтингове</a:t>
            </a:r>
            <a:r>
              <a:rPr lang="ru-RU" sz="2100" dirty="0" smtClean="0"/>
              <a:t> агентство» (доступ </a:t>
            </a:r>
            <a:r>
              <a:rPr lang="ru-RU" sz="2100" dirty="0" err="1" smtClean="0"/>
              <a:t>платний</a:t>
            </a:r>
            <a:r>
              <a:rPr lang="ru-RU" sz="2100" dirty="0" smtClean="0"/>
              <a:t>) </a:t>
            </a:r>
          </a:p>
          <a:p>
            <a:pPr>
              <a:spcBef>
                <a:spcPts val="1200"/>
              </a:spcBef>
            </a:pPr>
            <a:r>
              <a:rPr lang="ru-RU" sz="2100" b="1" dirty="0" smtClean="0"/>
              <a:t>Середина 2008 – 2014: 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100" dirty="0" err="1" smtClean="0"/>
              <a:t>Офіційний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паперовий</a:t>
            </a:r>
            <a:r>
              <a:rPr lang="ru-RU" sz="2100" dirty="0" smtClean="0"/>
              <a:t> «</a:t>
            </a:r>
            <a:r>
              <a:rPr lang="ru-RU" sz="2100" dirty="0" err="1" smtClean="0"/>
              <a:t>Вісник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закупівель</a:t>
            </a:r>
            <a:r>
              <a:rPr lang="ru-RU" sz="2100" dirty="0" smtClean="0"/>
              <a:t>»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100" dirty="0" err="1" smtClean="0"/>
              <a:t>Офіційний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веб-портал</a:t>
            </a:r>
            <a:r>
              <a:rPr lang="ru-RU" sz="2100" dirty="0" smtClean="0"/>
              <a:t> </a:t>
            </a:r>
            <a:r>
              <a:rPr lang="ru-RU" sz="2100" dirty="0" err="1" smtClean="0"/>
              <a:t>з</a:t>
            </a:r>
            <a:r>
              <a:rPr lang="ru-RU" sz="2100" dirty="0" smtClean="0"/>
              <a:t> </a:t>
            </a:r>
            <a:r>
              <a:rPr lang="ru-RU" sz="2100" dirty="0" err="1" smtClean="0"/>
              <a:t>питань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закупівель</a:t>
            </a:r>
            <a:r>
              <a:rPr lang="ru-RU" sz="2100" dirty="0" smtClean="0"/>
              <a:t> </a:t>
            </a:r>
            <a:r>
              <a:rPr lang="en-US" sz="2100" b="1" u="sng" dirty="0" smtClean="0">
                <a:hlinkClick r:id="rId2"/>
              </a:rPr>
              <a:t>www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smtClean="0">
                <a:hlinkClick r:id="rId2"/>
              </a:rPr>
              <a:t>tender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smtClean="0">
                <a:hlinkClick r:id="rId2"/>
              </a:rPr>
              <a:t>me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err="1" smtClean="0">
                <a:hlinkClick r:id="rId2"/>
              </a:rPr>
              <a:t>gov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err="1" smtClean="0">
                <a:hlinkClick r:id="rId2"/>
              </a:rPr>
              <a:t>ua</a:t>
            </a:r>
            <a:endParaRPr lang="ru-RU" sz="2100" b="1" u="sng" dirty="0" smtClean="0"/>
          </a:p>
          <a:p>
            <a:pPr>
              <a:spcBef>
                <a:spcPts val="1200"/>
              </a:spcBef>
            </a:pPr>
            <a:r>
              <a:rPr lang="ru-RU" sz="2100" b="1" dirty="0" smtClean="0"/>
              <a:t>З 20 </a:t>
            </a:r>
            <a:r>
              <a:rPr lang="ru-RU" sz="2100" b="1" dirty="0" err="1" smtClean="0"/>
              <a:t>квітня</a:t>
            </a:r>
            <a:r>
              <a:rPr lang="ru-RU" sz="2100" b="1" dirty="0" smtClean="0"/>
              <a:t> 2014</a:t>
            </a:r>
            <a:r>
              <a:rPr lang="ru-RU" sz="2100" dirty="0" smtClean="0"/>
              <a:t>  </a:t>
            </a:r>
          </a:p>
          <a:p>
            <a:pPr>
              <a:spcBef>
                <a:spcPts val="1200"/>
              </a:spcBef>
            </a:pPr>
            <a:r>
              <a:rPr lang="ru-RU" sz="2100" dirty="0" err="1" smtClean="0"/>
              <a:t>Офіційний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державний</a:t>
            </a:r>
            <a:r>
              <a:rPr lang="ru-RU" sz="2100" dirty="0" smtClean="0"/>
              <a:t> </a:t>
            </a:r>
            <a:r>
              <a:rPr lang="ru-RU" sz="2100" dirty="0" err="1" smtClean="0"/>
              <a:t>веб-портал</a:t>
            </a:r>
            <a:r>
              <a:rPr lang="ru-RU" sz="2100" dirty="0" smtClean="0"/>
              <a:t> </a:t>
            </a:r>
            <a:r>
              <a:rPr lang="ru-RU" sz="2100" dirty="0" err="1" smtClean="0"/>
              <a:t>з</a:t>
            </a:r>
            <a:r>
              <a:rPr lang="ru-RU" sz="2100" dirty="0" smtClean="0"/>
              <a:t> </a:t>
            </a:r>
            <a:r>
              <a:rPr lang="ru-RU" sz="2100" dirty="0" err="1" smtClean="0"/>
              <a:t>питань</a:t>
            </a:r>
            <a:r>
              <a:rPr lang="ru-RU" sz="2100" dirty="0" smtClean="0"/>
              <a:t> </a:t>
            </a:r>
            <a:r>
              <a:rPr lang="ru-RU" sz="2100" dirty="0" err="1" smtClean="0"/>
              <a:t>державних</a:t>
            </a:r>
            <a:r>
              <a:rPr lang="ru-RU" sz="2100" dirty="0" smtClean="0"/>
              <a:t> </a:t>
            </a:r>
            <a:r>
              <a:rPr lang="ru-RU" sz="2100" dirty="0" err="1" smtClean="0"/>
              <a:t>закупівель</a:t>
            </a:r>
            <a:r>
              <a:rPr lang="ru-RU" sz="2100" dirty="0" smtClean="0"/>
              <a:t> </a:t>
            </a:r>
            <a:r>
              <a:rPr lang="en-US" sz="2100" b="1" u="sng" dirty="0" smtClean="0">
                <a:hlinkClick r:id="rId2"/>
              </a:rPr>
              <a:t>www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smtClean="0">
                <a:hlinkClick r:id="rId2"/>
              </a:rPr>
              <a:t>tender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smtClean="0">
                <a:hlinkClick r:id="rId2"/>
              </a:rPr>
              <a:t>me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err="1" smtClean="0">
                <a:hlinkClick r:id="rId2"/>
              </a:rPr>
              <a:t>gov</a:t>
            </a:r>
            <a:r>
              <a:rPr lang="ru-RU" sz="2100" b="1" u="sng" dirty="0" smtClean="0">
                <a:hlinkClick r:id="rId2"/>
              </a:rPr>
              <a:t>.</a:t>
            </a:r>
            <a:r>
              <a:rPr lang="en-US" sz="2100" b="1" u="sng" dirty="0" err="1" smtClean="0">
                <a:hlinkClick r:id="rId2"/>
              </a:rPr>
              <a:t>ua</a:t>
            </a:r>
            <a:endParaRPr lang="uk-UA" sz="21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/>
              <a:t>Законодавча</a:t>
            </a:r>
            <a:r>
              <a:rPr lang="ru-RU" sz="3200" b="1" dirty="0" smtClean="0"/>
              <a:t> та нормативна база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7544" y="1643050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err="1" smtClean="0"/>
              <a:t>Веб-сервер</a:t>
            </a:r>
            <a:r>
              <a:rPr lang="uk-UA" sz="2200" b="1" dirty="0" smtClean="0"/>
              <a:t> Верховної Ради України </a:t>
            </a:r>
            <a:r>
              <a:rPr lang="en-US" sz="2200" b="1" dirty="0" smtClean="0">
                <a:hlinkClick r:id="rId2"/>
              </a:rPr>
              <a:t>www.rada.gov.ua</a:t>
            </a:r>
            <a:r>
              <a:rPr lang="en-US" sz="2200" b="1" dirty="0" smtClean="0"/>
              <a:t> </a:t>
            </a:r>
            <a:endParaRPr lang="uk-UA" sz="2200" b="1" dirty="0" smtClean="0"/>
          </a:p>
          <a:p>
            <a:r>
              <a:rPr lang="uk-UA" sz="2200" b="1" dirty="0" smtClean="0"/>
              <a:t>Міністерство економічного розвитку та торгівлі</a:t>
            </a:r>
            <a:r>
              <a:rPr lang="en-US" sz="2200" b="1" dirty="0" smtClean="0"/>
              <a:t> </a:t>
            </a:r>
            <a:r>
              <a:rPr lang="en-US" sz="2200" b="1" dirty="0" smtClean="0">
                <a:hlinkClick r:id="rId3"/>
              </a:rPr>
              <a:t>www.me.gov.ua</a:t>
            </a:r>
            <a:r>
              <a:rPr lang="en-US" sz="2200" b="1" dirty="0" smtClean="0"/>
              <a:t> </a:t>
            </a:r>
            <a:endParaRPr lang="uk-UA" sz="2200" b="1" dirty="0" smtClean="0"/>
          </a:p>
          <a:p>
            <a:r>
              <a:rPr lang="uk-UA" sz="2200" b="1" dirty="0" smtClean="0"/>
              <a:t>Антимонопольний комітет України</a:t>
            </a:r>
            <a:r>
              <a:rPr lang="en-US" sz="2200" b="1" dirty="0" smtClean="0"/>
              <a:t> </a:t>
            </a:r>
            <a:r>
              <a:rPr lang="en-US" sz="2200" b="1" dirty="0" smtClean="0">
                <a:hlinkClick r:id="rId4"/>
              </a:rPr>
              <a:t>www.amc.gov.ua</a:t>
            </a:r>
            <a:r>
              <a:rPr lang="en-US" sz="2200" b="1" dirty="0" smtClean="0"/>
              <a:t> </a:t>
            </a:r>
            <a:endParaRPr lang="uk-UA" sz="2200" b="1" dirty="0" smtClean="0"/>
          </a:p>
          <a:p>
            <a:r>
              <a:rPr lang="uk-UA" sz="2200" b="1" dirty="0" smtClean="0"/>
              <a:t>Державна фінансова інспекція </a:t>
            </a:r>
            <a:r>
              <a:rPr lang="en-US" sz="2200" b="1" dirty="0" smtClean="0">
                <a:hlinkClick r:id="rId5"/>
              </a:rPr>
              <a:t>www.dkrs.gov.ua</a:t>
            </a:r>
            <a:r>
              <a:rPr lang="en-US" sz="2200" b="1" dirty="0" smtClean="0"/>
              <a:t> </a:t>
            </a:r>
          </a:p>
          <a:p>
            <a:r>
              <a:rPr lang="ru-RU" sz="2200" b="1" dirty="0" smtClean="0"/>
              <a:t>… … …</a:t>
            </a:r>
          </a:p>
          <a:p>
            <a:endParaRPr lang="uk-UA" sz="2200" b="1" dirty="0" smtClean="0"/>
          </a:p>
          <a:p>
            <a:r>
              <a:rPr lang="uk-UA" sz="2200" b="1" dirty="0" smtClean="0"/>
              <a:t>Ключова інформація щодо всіх та кожної закупівлі в Україні: </a:t>
            </a:r>
          </a:p>
          <a:p>
            <a:r>
              <a:rPr lang="ru-RU" sz="2400" dirty="0" err="1" smtClean="0"/>
              <a:t>Офіційний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веб-портал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питань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закупівель</a:t>
            </a:r>
            <a:r>
              <a:rPr lang="ru-RU" sz="2400" dirty="0" smtClean="0"/>
              <a:t> </a:t>
            </a:r>
            <a:r>
              <a:rPr lang="en-US" sz="2400" b="1" u="sng" dirty="0" smtClean="0">
                <a:hlinkClick r:id="rId6"/>
              </a:rPr>
              <a:t>www</a:t>
            </a:r>
            <a:r>
              <a:rPr lang="ru-RU" sz="2400" b="1" u="sng" dirty="0" smtClean="0">
                <a:hlinkClick r:id="rId6"/>
              </a:rPr>
              <a:t>.</a:t>
            </a:r>
            <a:r>
              <a:rPr lang="en-US" sz="2400" b="1" u="sng" dirty="0" smtClean="0">
                <a:hlinkClick r:id="rId6"/>
              </a:rPr>
              <a:t>tender</a:t>
            </a:r>
            <a:r>
              <a:rPr lang="ru-RU" sz="2400" b="1" u="sng" dirty="0" smtClean="0">
                <a:hlinkClick r:id="rId6"/>
              </a:rPr>
              <a:t>.</a:t>
            </a:r>
            <a:r>
              <a:rPr lang="en-US" sz="2400" b="1" u="sng" dirty="0" smtClean="0">
                <a:hlinkClick r:id="rId6"/>
              </a:rPr>
              <a:t>me</a:t>
            </a:r>
            <a:r>
              <a:rPr lang="ru-RU" sz="2400" b="1" u="sng" dirty="0" smtClean="0">
                <a:hlinkClick r:id="rId6"/>
              </a:rPr>
              <a:t>.</a:t>
            </a:r>
            <a:r>
              <a:rPr lang="en-US" sz="2400" b="1" u="sng" dirty="0" err="1" smtClean="0">
                <a:hlinkClick r:id="rId6"/>
              </a:rPr>
              <a:t>gov</a:t>
            </a:r>
            <a:r>
              <a:rPr lang="ru-RU" sz="2400" b="1" u="sng" dirty="0" smtClean="0">
                <a:hlinkClick r:id="rId6"/>
              </a:rPr>
              <a:t>.</a:t>
            </a:r>
            <a:r>
              <a:rPr lang="en-US" sz="2400" b="1" u="sng" dirty="0" err="1" smtClean="0">
                <a:hlinkClick r:id="rId6"/>
              </a:rPr>
              <a:t>ua</a:t>
            </a:r>
            <a:endParaRPr lang="uk-UA" sz="2400" b="1" dirty="0" smtClean="0"/>
          </a:p>
          <a:p>
            <a:r>
              <a:rPr lang="uk-UA" sz="2200" dirty="0" smtClean="0"/>
              <a:t>(адміністратор – </a:t>
            </a:r>
            <a:r>
              <a:rPr lang="uk-UA" sz="2200" dirty="0" err="1" smtClean="0"/>
              <a:t>ДП</a:t>
            </a:r>
            <a:r>
              <a:rPr lang="uk-UA" sz="2200" dirty="0" smtClean="0"/>
              <a:t> </a:t>
            </a:r>
            <a:r>
              <a:rPr lang="uk-UA" sz="2200" dirty="0" err="1" smtClean="0"/>
              <a:t>“Зовнішторгвидав</a:t>
            </a:r>
            <a:r>
              <a:rPr lang="uk-UA" sz="2200" dirty="0" smtClean="0"/>
              <a:t> </a:t>
            </a:r>
            <a:r>
              <a:rPr lang="uk-UA" sz="2200" dirty="0" err="1" smtClean="0"/>
              <a:t>України”</a:t>
            </a:r>
            <a:r>
              <a:rPr lang="uk-UA" sz="2200" dirty="0" smtClean="0"/>
              <a:t>)</a:t>
            </a:r>
          </a:p>
          <a:p>
            <a:endParaRPr lang="uk-UA" sz="2200" b="1" dirty="0" smtClean="0"/>
          </a:p>
          <a:p>
            <a:endParaRPr lang="uk-UA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496944" cy="1066800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Інша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необхідна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інформація</a:t>
            </a:r>
            <a:r>
              <a:rPr lang="ru-RU" sz="3200" b="1" dirty="0" smtClean="0"/>
              <a:t> (1)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286412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uk-UA" sz="2400" b="1" dirty="0" smtClean="0"/>
              <a:t>Учасники тендерних змов </a:t>
            </a:r>
            <a:r>
              <a:rPr lang="uk-UA" sz="2400" dirty="0" smtClean="0"/>
              <a:t>– сайт Антимонопольного комітету України </a:t>
            </a:r>
            <a:r>
              <a:rPr lang="en-US" sz="2400" b="1" dirty="0" smtClean="0">
                <a:hlinkClick r:id="rId2"/>
              </a:rPr>
              <a:t>www.amc.gov.ua</a:t>
            </a:r>
            <a:r>
              <a:rPr lang="en-US" sz="2400" dirty="0" smtClean="0"/>
              <a:t> </a:t>
            </a:r>
            <a:r>
              <a:rPr lang="uk-UA" sz="2400" dirty="0" smtClean="0"/>
              <a:t> </a:t>
            </a:r>
          </a:p>
          <a:p>
            <a:pPr>
              <a:spcBef>
                <a:spcPts val="1200"/>
              </a:spcBef>
            </a:pPr>
            <a:r>
              <a:rPr lang="uk-UA" sz="2400" b="1" dirty="0" smtClean="0"/>
              <a:t>Інформація щодо учасників торгів </a:t>
            </a:r>
            <a:r>
              <a:rPr lang="uk-UA" sz="2400" dirty="0" smtClean="0"/>
              <a:t>(директор, засновники, адреса, вид діяльності…): </a:t>
            </a:r>
            <a:r>
              <a:rPr lang="en-US" sz="2400" b="1" dirty="0" smtClean="0">
                <a:hlinkClick r:id="rId3"/>
              </a:rPr>
              <a:t>www.irc.gov.ua</a:t>
            </a:r>
            <a:endParaRPr lang="en-US" sz="2400" b="1" dirty="0" smtClean="0"/>
          </a:p>
          <a:p>
            <a:pPr>
              <a:spcBef>
                <a:spcPts val="1200"/>
              </a:spcBef>
            </a:pPr>
            <a:r>
              <a:rPr lang="uk-UA" sz="2400" b="1" dirty="0" smtClean="0"/>
              <a:t>Інформація щодо учасників торгів, акціонерних товариств</a:t>
            </a:r>
            <a:r>
              <a:rPr lang="uk-UA" sz="2400" dirty="0" smtClean="0"/>
              <a:t> (директор, бухгалтер, правління, </a:t>
            </a:r>
            <a:r>
              <a:rPr lang="uk-UA" sz="2400" u="sng" dirty="0" smtClean="0"/>
              <a:t>фінансовий стан</a:t>
            </a:r>
            <a:r>
              <a:rPr lang="uk-UA" sz="2400" dirty="0" smtClean="0"/>
              <a:t>….): </a:t>
            </a:r>
            <a:r>
              <a:rPr lang="en-US" sz="2400" b="1" dirty="0" smtClean="0">
                <a:hlinkClick r:id="rId4"/>
              </a:rPr>
              <a:t>www.smida.gov.ua</a:t>
            </a:r>
            <a:r>
              <a:rPr lang="en-US" sz="2400" dirty="0" smtClean="0"/>
              <a:t> (</a:t>
            </a:r>
            <a:r>
              <a:rPr lang="uk-UA" sz="2400" dirty="0" smtClean="0"/>
              <a:t>Агентство з розвитку фондового ринку)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uk-UA" sz="2400" b="1" dirty="0" smtClean="0"/>
              <a:t>Патенти </a:t>
            </a:r>
            <a:r>
              <a:rPr lang="uk-UA" sz="2400" dirty="0" smtClean="0"/>
              <a:t>– </a:t>
            </a:r>
            <a:r>
              <a:rPr lang="en-US" sz="2400" b="1" dirty="0" smtClean="0">
                <a:hlinkClick r:id="rId5"/>
              </a:rPr>
              <a:t>www.ukrpatent.org</a:t>
            </a:r>
            <a:r>
              <a:rPr lang="en-US" sz="2400" dirty="0" smtClean="0"/>
              <a:t>  (</a:t>
            </a:r>
            <a:r>
              <a:rPr lang="uk-UA" sz="2400" dirty="0" err="1" smtClean="0"/>
              <a:t>“Укрпатент”</a:t>
            </a:r>
            <a:r>
              <a:rPr lang="uk-UA" sz="2400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uk-UA" sz="2400" b="1" dirty="0" smtClean="0"/>
              <a:t>Єдиний державний реєстр судових рішень:</a:t>
            </a:r>
            <a:r>
              <a:rPr lang="uk-UA" sz="2400" dirty="0" smtClean="0"/>
              <a:t> </a:t>
            </a:r>
            <a:r>
              <a:rPr lang="en-US" sz="2400" b="1" dirty="0" smtClean="0">
                <a:hlinkClick r:id="rId6"/>
              </a:rPr>
              <a:t>http://reyestr.court.gov.ua/</a:t>
            </a:r>
            <a:r>
              <a:rPr lang="uk-UA" sz="2400" b="1" dirty="0" smtClean="0"/>
              <a:t> </a:t>
            </a:r>
          </a:p>
          <a:p>
            <a:pPr>
              <a:spcBef>
                <a:spcPts val="1200"/>
              </a:spcBef>
            </a:pPr>
            <a:r>
              <a:rPr lang="uk-UA" sz="2400" b="1" dirty="0" smtClean="0"/>
              <a:t>Різні реєстри Міністерства юстиції: </a:t>
            </a:r>
            <a:r>
              <a:rPr lang="en-US" sz="2400" b="1" dirty="0" smtClean="0">
                <a:hlinkClick r:id="rId7"/>
              </a:rPr>
              <a:t>www.minjust.gov.ua</a:t>
            </a:r>
            <a:r>
              <a:rPr lang="en-US" sz="2400" b="1" dirty="0" smtClean="0"/>
              <a:t> </a:t>
            </a:r>
            <a:endParaRPr lang="uk-UA" sz="2400" b="1" dirty="0" smtClean="0"/>
          </a:p>
          <a:p>
            <a:pPr>
              <a:spcBef>
                <a:spcPts val="1200"/>
              </a:spcBef>
            </a:pPr>
            <a:endParaRPr lang="uk-UA" sz="2400" dirty="0" smtClean="0"/>
          </a:p>
          <a:p>
            <a:pPr>
              <a:spcBef>
                <a:spcPts val="1200"/>
              </a:spcBef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96944" cy="1066800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Інша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необхідна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інформація</a:t>
            </a:r>
            <a:r>
              <a:rPr lang="ru-RU" sz="3200" b="1" dirty="0" smtClean="0"/>
              <a:t> (2)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89654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uk-UA" sz="2400" b="1" dirty="0" smtClean="0"/>
              <a:t>Інформація щодо цін на предмет закупівлі: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dirty="0" smtClean="0"/>
              <a:t>роздрібні </a:t>
            </a:r>
            <a:r>
              <a:rPr lang="ru-RU" sz="2400" b="1" dirty="0" err="1" smtClean="0"/>
              <a:t>ціни</a:t>
            </a:r>
            <a:r>
              <a:rPr lang="ru-RU" sz="2400" b="1" dirty="0" smtClean="0"/>
              <a:t> на </a:t>
            </a:r>
            <a:r>
              <a:rPr lang="uk-UA" sz="2400" b="1" dirty="0" smtClean="0"/>
              <a:t>продукти харчування:</a:t>
            </a:r>
            <a:endParaRPr lang="uk-UA" sz="2400" dirty="0" smtClean="0"/>
          </a:p>
          <a:p>
            <a:pPr>
              <a:spcBef>
                <a:spcPts val="600"/>
              </a:spcBef>
              <a:buNone/>
            </a:pPr>
            <a:r>
              <a:rPr lang="uk-UA" sz="2400" dirty="0" smtClean="0"/>
              <a:t>НДІ </a:t>
            </a:r>
            <a:r>
              <a:rPr lang="uk-UA" sz="2400" dirty="0" err="1" smtClean="0"/>
              <a:t>“Украгропромпродуктивність”</a:t>
            </a:r>
            <a:r>
              <a:rPr lang="uk-UA" sz="2400" dirty="0" smtClean="0"/>
              <a:t> </a:t>
            </a:r>
            <a:r>
              <a:rPr lang="en-US" sz="2400" b="1" dirty="0" smtClean="0">
                <a:hlinkClick r:id="rId2"/>
              </a:rPr>
              <a:t>www.uapp.kiev.ua</a:t>
            </a:r>
            <a:endParaRPr lang="uk-UA" sz="2400" b="1" dirty="0" smtClean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400" b="1" dirty="0" smtClean="0"/>
              <a:t>ціни на продукти харчування</a:t>
            </a:r>
            <a:r>
              <a:rPr lang="en-US" sz="2400" b="1" dirty="0" smtClean="0"/>
              <a:t>, </a:t>
            </a:r>
            <a:r>
              <a:rPr lang="uk-UA" sz="2400" b="1" dirty="0" smtClean="0"/>
              <a:t>бензин </a:t>
            </a:r>
            <a:r>
              <a:rPr lang="en-US" sz="2400" b="1" dirty="0" smtClean="0"/>
              <a:t>A-95 </a:t>
            </a:r>
            <a:r>
              <a:rPr lang="uk-UA" sz="2400" b="1" dirty="0" smtClean="0"/>
              <a:t>та </a:t>
            </a:r>
            <a:r>
              <a:rPr lang="uk-UA" sz="2400" b="1" dirty="0" err="1" smtClean="0"/>
              <a:t>ДП</a:t>
            </a:r>
            <a:r>
              <a:rPr lang="uk-UA" sz="2400" b="1" dirty="0" smtClean="0"/>
              <a:t> (соціально значущі товари)</a:t>
            </a:r>
            <a:r>
              <a:rPr lang="uk-UA" sz="2400" dirty="0" smtClean="0"/>
              <a:t>: сайт Міністерства економічного розвитку та торгівлі  </a:t>
            </a:r>
            <a:r>
              <a:rPr lang="en-US" sz="2400" b="1" dirty="0" smtClean="0">
                <a:hlinkClick r:id="rId3"/>
              </a:rPr>
              <a:t>www.me.gov.ua</a:t>
            </a:r>
            <a:endParaRPr lang="uk-UA" sz="2400" b="1" dirty="0" smtClean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400" b="1" dirty="0" smtClean="0"/>
              <a:t>Ціни на інші товари, роботи, послуги</a:t>
            </a:r>
            <a:r>
              <a:rPr lang="uk-UA" sz="2400" dirty="0" smtClean="0"/>
              <a:t>: </a:t>
            </a:r>
            <a:r>
              <a:rPr lang="uk-UA" sz="2400" dirty="0" err="1" smtClean="0"/>
              <a:t>Держстат</a:t>
            </a:r>
            <a:r>
              <a:rPr lang="uk-UA" sz="2400" dirty="0" smtClean="0"/>
              <a:t> </a:t>
            </a:r>
            <a:r>
              <a:rPr lang="en-US" sz="2400" dirty="0" smtClean="0"/>
              <a:t> </a:t>
            </a:r>
            <a:r>
              <a:rPr lang="en-US" sz="2400" b="1" dirty="0" smtClean="0">
                <a:hlinkClick r:id="rId4"/>
              </a:rPr>
              <a:t>www.ukrstat.gov.ua</a:t>
            </a:r>
            <a:r>
              <a:rPr lang="en-US" sz="2400" b="1" dirty="0" smtClean="0"/>
              <a:t>, </a:t>
            </a:r>
            <a:r>
              <a:rPr lang="uk-UA" sz="2400" dirty="0" smtClean="0"/>
              <a:t>маркетингові агентства, Інтернет…</a:t>
            </a:r>
          </a:p>
          <a:p>
            <a:pPr>
              <a:spcBef>
                <a:spcPts val="1200"/>
              </a:spcBef>
            </a:pPr>
            <a:r>
              <a:rPr lang="uk-UA" sz="2400" b="1" dirty="0" smtClean="0"/>
              <a:t>Інформація щодо ліків: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400" dirty="0" smtClean="0"/>
              <a:t>Реєстри МОЗ </a:t>
            </a:r>
            <a:r>
              <a:rPr lang="en-US" sz="2400" b="1" dirty="0" smtClean="0">
                <a:hlinkClick r:id="rId5"/>
              </a:rPr>
              <a:t>www.moz.gov.ua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smtClean="0">
                <a:hlinkClick r:id="rId6"/>
              </a:rPr>
              <a:t>http://drlz.kiev.ua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7"/>
              </a:rPr>
              <a:t>www2.diklz.gov.ua/di/www.nsf/all/mtre</a:t>
            </a:r>
            <a:r>
              <a:rPr lang="uk-UA" sz="2400" dirty="0" smtClean="0"/>
              <a:t> </a:t>
            </a:r>
            <a:r>
              <a:rPr lang="en-US" sz="2400" dirty="0" smtClean="0"/>
              <a:t>….)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96944" cy="1066800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Інша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необхідна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інформація</a:t>
            </a:r>
            <a:r>
              <a:rPr lang="ru-RU" sz="3200" b="1" dirty="0" smtClean="0"/>
              <a:t> (</a:t>
            </a:r>
            <a:r>
              <a:rPr lang="en-US" sz="3200" b="1" dirty="0" smtClean="0"/>
              <a:t>3</a:t>
            </a:r>
            <a:r>
              <a:rPr lang="ru-RU" sz="3200" b="1" dirty="0" smtClean="0"/>
              <a:t>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896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b="1" dirty="0" smtClean="0"/>
              <a:t>Приватні </a:t>
            </a:r>
            <a:r>
              <a:rPr lang="uk-UA" sz="2400" b="1" dirty="0" err="1" smtClean="0"/>
              <a:t>веб-сайти</a:t>
            </a:r>
            <a:r>
              <a:rPr lang="uk-UA" sz="2400" b="1" dirty="0" smtClean="0"/>
              <a:t> з тематики державних закупівель:</a:t>
            </a:r>
          </a:p>
          <a:p>
            <a:pPr>
              <a:buNone/>
            </a:pPr>
            <a:r>
              <a:rPr lang="en-US" sz="2400" b="1" dirty="0" smtClean="0">
                <a:hlinkClick r:id="rId2"/>
              </a:rPr>
              <a:t>www.procurement.in.ua</a:t>
            </a:r>
            <a:r>
              <a:rPr lang="uk-UA" sz="2400" dirty="0" smtClean="0"/>
              <a:t> (журнал </a:t>
            </a:r>
            <a:r>
              <a:rPr lang="uk-UA" sz="2400" dirty="0" err="1" smtClean="0"/>
              <a:t>“Редукціон”</a:t>
            </a:r>
            <a:r>
              <a:rPr lang="uk-UA" sz="2400" dirty="0" smtClean="0"/>
              <a:t>, Харків) </a:t>
            </a:r>
          </a:p>
          <a:p>
            <a:pPr>
              <a:buNone/>
            </a:pPr>
            <a:r>
              <a:rPr lang="en-US" sz="2400" b="1" dirty="0" smtClean="0">
                <a:hlinkClick r:id="rId3"/>
              </a:rPr>
              <a:t>www.ua-tenders.com</a:t>
            </a:r>
            <a:r>
              <a:rPr lang="uk-UA" sz="2400" b="1" dirty="0" smtClean="0"/>
              <a:t> </a:t>
            </a:r>
            <a:r>
              <a:rPr lang="uk-UA" sz="2400" dirty="0" smtClean="0"/>
              <a:t>(найстаріший </a:t>
            </a:r>
            <a:r>
              <a:rPr lang="uk-UA" sz="2400" dirty="0" err="1" smtClean="0"/>
              <a:t>веб-ресурс</a:t>
            </a:r>
            <a:r>
              <a:rPr lang="uk-UA" sz="2400" dirty="0" smtClean="0"/>
              <a:t>)</a:t>
            </a:r>
            <a:endParaRPr lang="en-US" sz="2400" dirty="0" smtClean="0"/>
          </a:p>
          <a:p>
            <a:pPr>
              <a:buNone/>
            </a:pPr>
            <a:r>
              <a:rPr lang="uk-UA" sz="2400" dirty="0" smtClean="0"/>
              <a:t>Журнал </a:t>
            </a:r>
            <a:r>
              <a:rPr lang="uk-UA" sz="2400" dirty="0" err="1" smtClean="0"/>
              <a:t>“Радник</a:t>
            </a:r>
            <a:r>
              <a:rPr lang="uk-UA" sz="2400" dirty="0" smtClean="0"/>
              <a:t> з питань державних </a:t>
            </a:r>
            <a:r>
              <a:rPr lang="uk-UA" sz="2400" dirty="0" err="1" smtClean="0"/>
              <a:t>закупівель”</a:t>
            </a:r>
            <a:r>
              <a:rPr lang="uk-UA" sz="2400" dirty="0" smtClean="0"/>
              <a:t>, Київ</a:t>
            </a:r>
          </a:p>
          <a:p>
            <a:pPr>
              <a:buNone/>
            </a:pPr>
            <a:endParaRPr lang="uk-UA" sz="2400" dirty="0" smtClean="0"/>
          </a:p>
          <a:p>
            <a:pPr>
              <a:buFont typeface="Wingdings" pitchFamily="2" charset="2"/>
              <a:buChar char="Ø"/>
            </a:pPr>
            <a:r>
              <a:rPr lang="uk-UA" sz="2400" b="1" dirty="0" smtClean="0"/>
              <a:t>Єдиний журналістський </a:t>
            </a:r>
            <a:r>
              <a:rPr lang="uk-UA" sz="2400" b="1" dirty="0" err="1" smtClean="0"/>
              <a:t>веб-проект</a:t>
            </a:r>
            <a:r>
              <a:rPr lang="uk-UA" sz="2400" b="1" dirty="0" smtClean="0"/>
              <a:t> щодо державних закупівель:</a:t>
            </a:r>
          </a:p>
          <a:p>
            <a:pPr>
              <a:buNone/>
            </a:pPr>
            <a:r>
              <a:rPr lang="en-US" sz="2400" b="1" dirty="0" smtClean="0">
                <a:hlinkClick r:id="rId4"/>
              </a:rPr>
              <a:t>www.nashigroshi.org</a:t>
            </a:r>
            <a:r>
              <a:rPr lang="en-US" sz="2400" dirty="0" smtClean="0"/>
              <a:t> </a:t>
            </a:r>
            <a:r>
              <a:rPr lang="uk-UA" sz="2400" dirty="0" smtClean="0"/>
              <a:t> (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регіональна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стрічка</a:t>
            </a:r>
            <a:r>
              <a:rPr lang="ru-RU" sz="2400" dirty="0" smtClean="0"/>
              <a:t> новин, </a:t>
            </a:r>
            <a:r>
              <a:rPr lang="ru-RU" sz="2400" dirty="0" err="1" smtClean="0"/>
              <a:t>зручний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пошук</a:t>
            </a:r>
            <a:r>
              <a:rPr lang="ru-RU" sz="2400" dirty="0" smtClean="0"/>
              <a:t>)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uk-UA" sz="2400" b="1" dirty="0" smtClean="0">
                <a:latin typeface="Calibri" pitchFamily="34" charset="0"/>
              </a:rPr>
              <a:t>Громадський проект</a:t>
            </a:r>
            <a:r>
              <a:rPr lang="uk-UA" sz="2400" dirty="0" smtClean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hlinkClick r:id="rId5"/>
              </a:rPr>
              <a:t>http://z.texty.org.ua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sz="3500" b="1" dirty="0" smtClean="0"/>
              <a:t>Доступ до закупівельної інформації (1)</a:t>
            </a:r>
            <a:endParaRPr lang="ru-RU" sz="35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90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920"/>
                <a:gridCol w="2808312"/>
                <a:gridCol w="2483768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46145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Закупівельні</a:t>
                      </a:r>
                      <a:r>
                        <a:rPr lang="uk-UA" sz="2000" b="1" baseline="0" dirty="0" smtClean="0"/>
                        <a:t> плани</a:t>
                      </a:r>
                      <a:r>
                        <a:rPr lang="uk-UA" b="1" baseline="0" dirty="0" smtClean="0"/>
                        <a:t> на рік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Річний план закупівель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 </a:t>
                      </a:r>
                      <a:r>
                        <a:rPr lang="en-US" dirty="0" smtClean="0"/>
                        <a:t>tender.me.gov.ua</a:t>
                      </a:r>
                      <a:r>
                        <a:rPr lang="en-US" baseline="0" dirty="0" smtClean="0"/>
                        <a:t> </a:t>
                      </a:r>
                      <a:r>
                        <a:rPr lang="uk-UA" baseline="0" dirty="0" smtClean="0"/>
                        <a:t>\ сайт замовника</a:t>
                      </a:r>
                      <a:endParaRPr lang="ru-RU" dirty="0" smtClean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Заплановані</a:t>
                      </a:r>
                      <a:r>
                        <a:rPr lang="uk-UA" sz="2000" baseline="0" dirty="0" smtClean="0"/>
                        <a:t> підпорогові закупівлі </a:t>
                      </a:r>
                      <a:r>
                        <a:rPr lang="uk-UA" baseline="0" dirty="0" smtClean="0"/>
                        <a:t>(очікувана вартість)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Додаток</a:t>
                      </a:r>
                      <a:r>
                        <a:rPr lang="uk-UA" baseline="0" dirty="0" smtClean="0"/>
                        <a:t> № 1 до річного плану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Веб-портал, с</a:t>
                      </a:r>
                      <a:r>
                        <a:rPr lang="uk-UA" baseline="0" dirty="0" smtClean="0"/>
                        <a:t>айт замовника</a:t>
                      </a:r>
                      <a:endParaRPr lang="ru-RU" dirty="0" smtClean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Хто</a:t>
                      </a:r>
                      <a:r>
                        <a:rPr lang="uk-UA" sz="2000" b="1" baseline="0" dirty="0" smtClean="0"/>
                        <a:t>, </a:t>
                      </a:r>
                      <a:r>
                        <a:rPr lang="uk-UA" sz="2000" b="1" dirty="0" smtClean="0"/>
                        <a:t>що,</a:t>
                      </a:r>
                      <a:r>
                        <a:rPr lang="uk-UA" sz="2000" b="1" baseline="0" dirty="0" smtClean="0"/>
                        <a:t> </a:t>
                      </a:r>
                      <a:r>
                        <a:rPr lang="uk-UA" sz="2000" b="1" dirty="0" smtClean="0"/>
                        <a:t>коли та за якою процедурою буде закупати</a:t>
                      </a:r>
                      <a:r>
                        <a:rPr lang="uk-UA" b="1" dirty="0" smtClean="0"/>
                        <a:t>?</a:t>
                      </a:r>
                      <a:r>
                        <a:rPr lang="uk-UA" b="1" baseline="0" dirty="0" smtClean="0"/>
                        <a:t>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Оголошення про проведення закупівлі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87867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Що конкретно? Кваліфікаційні</a:t>
                      </a:r>
                      <a:r>
                        <a:rPr lang="uk-UA" sz="2000" baseline="0" dirty="0" smtClean="0"/>
                        <a:t> критерії? Критерії оцінки? ….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Документація конкурсних торгів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  <a:tr h="798796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Всі</a:t>
                      </a:r>
                      <a:r>
                        <a:rPr lang="uk-UA" sz="2000" b="1" baseline="0" dirty="0" smtClean="0"/>
                        <a:t> учасники та їхні ціни </a:t>
                      </a:r>
                      <a:r>
                        <a:rPr lang="uk-UA" baseline="0" dirty="0" smtClean="0"/>
                        <a:t>(ціна за одиницю)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Протокол</a:t>
                      </a:r>
                      <a:r>
                        <a:rPr lang="uk-UA" baseline="0" dirty="0" smtClean="0"/>
                        <a:t> розкриття пропозицій; звіт про результати процедури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  <a:tr h="61241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Переможець</a:t>
                      </a:r>
                      <a:r>
                        <a:rPr lang="uk-UA" sz="2000" baseline="0" dirty="0" smtClean="0"/>
                        <a:t> та сума договору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Оголошення та звіт про результати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268413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Повна зведена інформація:</a:t>
                      </a:r>
                      <a:r>
                        <a:rPr lang="uk-UA" b="1" dirty="0" smtClean="0"/>
                        <a:t> </a:t>
                      </a:r>
                      <a:r>
                        <a:rPr lang="uk-UA" dirty="0" smtClean="0"/>
                        <a:t>учасники, ціни, відмова, критерії</a:t>
                      </a:r>
                      <a:r>
                        <a:rPr lang="uk-UA" baseline="0" dirty="0" smtClean="0"/>
                        <a:t> оцінки…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результати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Веб-портал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Інфо</a:t>
                      </a:r>
                      <a:r>
                        <a:rPr lang="uk-UA" sz="2000" baseline="0" dirty="0" smtClean="0"/>
                        <a:t> про субпідрядників з часткою </a:t>
                      </a:r>
                      <a:r>
                        <a:rPr lang="en-US" sz="2000" baseline="0" dirty="0" smtClean="0"/>
                        <a:t>&gt; 20%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результати</a:t>
                      </a:r>
                      <a:r>
                        <a:rPr lang="uk-UA" baseline="0" dirty="0" smtClean="0"/>
                        <a:t> закупівлі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Зміна</a:t>
                      </a:r>
                      <a:r>
                        <a:rPr lang="uk-UA" sz="2000" b="1" baseline="0" dirty="0" smtClean="0"/>
                        <a:t> істотних умов договору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Кінцева</a:t>
                      </a:r>
                      <a:r>
                        <a:rPr lang="uk-UA" sz="2000" baseline="0" dirty="0" smtClean="0"/>
                        <a:t> вартість та строк виконання договору про закупівлю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Звіт про виконання договору про закупівлю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Веб-портал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64096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Доступ до закупівельної інформації (2)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268413"/>
          <a:ext cx="9144000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Інформація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Документ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Де має бути оприлюднений?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Інформація</a:t>
                      </a:r>
                      <a:r>
                        <a:rPr lang="uk-UA" sz="2000" baseline="0" dirty="0" smtClean="0"/>
                        <a:t> щодо скарг в АМКУ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Рішення колегії АМКУ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err="1" smtClean="0"/>
                        <a:t>Веб-сайт</a:t>
                      </a:r>
                      <a:r>
                        <a:rPr lang="uk-UA" sz="2000" dirty="0" smtClean="0"/>
                        <a:t> АМКУ </a:t>
                      </a:r>
                      <a:r>
                        <a:rPr lang="en-US" sz="2000" dirty="0" smtClean="0"/>
                        <a:t>amc.gov.ua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Інформація щодо</a:t>
                      </a:r>
                      <a:r>
                        <a:rPr lang="uk-UA" sz="2000" b="1" baseline="0" dirty="0" smtClean="0"/>
                        <a:t> закупівлі у одного учасника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Оголошення</a:t>
                      </a:r>
                      <a:r>
                        <a:rPr lang="uk-UA" sz="2000" baseline="0" dirty="0" smtClean="0"/>
                        <a:t> та </a:t>
                      </a:r>
                      <a:r>
                        <a:rPr lang="uk-UA" sz="2000" baseline="0" dirty="0" err="1" smtClean="0"/>
                        <a:t>обгрунтування</a:t>
                      </a:r>
                      <a:r>
                        <a:rPr lang="uk-UA" sz="2000" baseline="0" dirty="0" smtClean="0"/>
                        <a:t>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Веб-портал 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04664"/>
            <a:ext cx="8640960" cy="10668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Доступ до закупівельної інформації (3)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3786190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Всі підприємства </a:t>
            </a:r>
            <a:r>
              <a:rPr lang="uk-UA" sz="2400" dirty="0" smtClean="0"/>
              <a:t>– </a:t>
            </a:r>
            <a:r>
              <a:rPr lang="uk-UA" sz="2400" b="1" dirty="0" smtClean="0"/>
              <a:t>комунальні, казенні, державні </a:t>
            </a:r>
            <a:r>
              <a:rPr lang="uk-UA" sz="2400" dirty="0" smtClean="0"/>
              <a:t>– мають оприлюднювати звіти про кожну закупівлю на </a:t>
            </a:r>
            <a:r>
              <a:rPr lang="uk-UA" sz="2400" dirty="0" err="1" smtClean="0"/>
              <a:t>веб-порталі</a:t>
            </a:r>
            <a:r>
              <a:rPr lang="uk-UA" sz="2400" dirty="0" smtClean="0"/>
              <a:t> </a:t>
            </a:r>
            <a:r>
              <a:rPr lang="en-US" sz="2400" dirty="0" smtClean="0"/>
              <a:t>tender.me.gov.ua!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42844" y="5143512"/>
            <a:ext cx="87868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Замовники, які здійснюють закупівлі згідно з Законом про особливості, мають </a:t>
            </a:r>
            <a:r>
              <a:rPr lang="uk-UA" sz="2400" b="1" dirty="0" smtClean="0"/>
              <a:t>щоквартально </a:t>
            </a:r>
            <a:r>
              <a:rPr lang="uk-UA" sz="2400" dirty="0" smtClean="0"/>
              <a:t>публікувати звіти про закупівлі починаючи з 1 копійки! (якщо вони закуповують за власні кошти нижче порогів у 1 млн. та 5 млн. грн.)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5210</TotalTime>
  <Words>654</Words>
  <Application>Microsoft Office PowerPoint</Application>
  <PresentationFormat>Экран (4:3)</PresentationFormat>
  <Paragraphs>108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Огляд Інтернет ресурсів щодо державних закупівель в України</vt:lpstr>
      <vt:lpstr>Огляд розвитку доступу до закупівельної інформації</vt:lpstr>
      <vt:lpstr>Законодавча та нормативна база</vt:lpstr>
      <vt:lpstr>Інша необхідна інформація (1)</vt:lpstr>
      <vt:lpstr>Інша необхідна інформація (2)</vt:lpstr>
      <vt:lpstr>Інша необхідна інформація (3)</vt:lpstr>
      <vt:lpstr>Доступ до закупівельної інформації (1)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ПРОЗОРІСТЬ У СФЕРІ ДЕРЖАВНИХ ЗАКУПІВЕЛЬ: МОЖЛИВОСТІ ЗАЛУЧЕННЯ ГРОМАДЯН</dc:title>
  <dc:creator>grain</dc:creator>
  <cp:lastModifiedBy>user</cp:lastModifiedBy>
  <cp:revision>145</cp:revision>
  <dcterms:created xsi:type="dcterms:W3CDTF">2013-03-10T08:35:07Z</dcterms:created>
  <dcterms:modified xsi:type="dcterms:W3CDTF">2014-09-24T12:57:16Z</dcterms:modified>
</cp:coreProperties>
</file>